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259" r:id="rId4"/>
    <p:sldId id="260" r:id="rId5"/>
    <p:sldId id="261" r:id="rId6"/>
    <p:sldId id="262" r:id="rId7"/>
    <p:sldId id="282" r:id="rId8"/>
    <p:sldId id="263" r:id="rId9"/>
    <p:sldId id="265" r:id="rId10"/>
    <p:sldId id="264" r:id="rId11"/>
    <p:sldId id="266" r:id="rId12"/>
    <p:sldId id="287" r:id="rId13"/>
    <p:sldId id="267" r:id="rId14"/>
    <p:sldId id="268" r:id="rId15"/>
    <p:sldId id="272" r:id="rId16"/>
    <p:sldId id="273" r:id="rId17"/>
    <p:sldId id="277" r:id="rId18"/>
    <p:sldId id="281" r:id="rId19"/>
    <p:sldId id="278" r:id="rId20"/>
    <p:sldId id="280" r:id="rId21"/>
    <p:sldId id="275" r:id="rId22"/>
    <p:sldId id="279" r:id="rId23"/>
    <p:sldId id="283" r:id="rId24"/>
    <p:sldId id="284" r:id="rId25"/>
    <p:sldId id="285" r:id="rId26"/>
    <p:sldId id="286" r:id="rId27"/>
    <p:sldId id="276" r:id="rId2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A1952"/>
    <a:srgbClr val="1776B4"/>
    <a:srgbClr val="B5000C"/>
    <a:srgbClr val="64061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9" autoAdjust="0"/>
    <p:restoredTop sz="94702" autoAdjust="0"/>
  </p:normalViewPr>
  <p:slideViewPr>
    <p:cSldViewPr snapToGrid="0" snapToObjects="1">
      <p:cViewPr varScale="1">
        <p:scale>
          <a:sx n="91" d="100"/>
          <a:sy n="91" d="100"/>
        </p:scale>
        <p:origin x="-154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760B5-BC9F-BA46-84C0-4EDC65ED16AE}" type="datetimeFigureOut">
              <a:rPr lang="it-IT" smtClean="0"/>
              <a:pPr/>
              <a:t>18/12/2017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4959E-09FC-CF41-8E16-F79D28C0D76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18100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8D59A-8805-1D4B-9F66-5CD782D564FC}" type="datetimeFigureOut">
              <a:rPr lang="it-IT" smtClean="0"/>
              <a:pPr/>
              <a:t>18/12/2017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E7BF5-5B2A-FB4F-9C29-DE8D369A3A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337451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498659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831548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075943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bg>
      <p:bgPr>
        <a:blipFill rotWithShape="0">
          <a:blip r:embed="rId2">
            <a:alphaModFix amt="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cuore_anna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4"/>
          <a:stretch/>
        </p:blipFill>
        <p:spPr>
          <a:xfrm>
            <a:off x="769" y="1951890"/>
            <a:ext cx="9144000" cy="4926429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382974" y="92075"/>
            <a:ext cx="7078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776B4"/>
                </a:solidFill>
              </a:defRPr>
            </a:lvl1pPr>
          </a:lstStyle>
          <a:p>
            <a:fld id="{914D232C-08F3-AF42-B8B6-AFDFD8BAE0D9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769" y="1951891"/>
            <a:ext cx="9185410" cy="461339"/>
          </a:xfrm>
          <a:prstGeom prst="rect">
            <a:avLst/>
          </a:prstGeom>
          <a:solidFill>
            <a:srgbClr val="1776B4">
              <a:alpha val="84000"/>
            </a:srgb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sz="2400" b="1" dirty="0" smtClean="0"/>
              <a:t>  Le sfide</a:t>
            </a:r>
            <a:r>
              <a:rPr lang="it-IT" sz="2400" b="1" baseline="0" dirty="0" smtClean="0"/>
              <a:t> cardiologiche del nuovo millennio</a:t>
            </a:r>
            <a:endParaRPr lang="it-IT" sz="2400" b="1" dirty="0"/>
          </a:p>
        </p:txBody>
      </p:sp>
      <p:sp>
        <p:nvSpPr>
          <p:cNvPr id="10" name="Rettangolo 9"/>
          <p:cNvSpPr/>
          <p:nvPr userDrawn="1"/>
        </p:nvSpPr>
        <p:spPr>
          <a:xfrm>
            <a:off x="-1" y="2995629"/>
            <a:ext cx="4133273" cy="120964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 userDrawn="1"/>
        </p:nvSpPr>
        <p:spPr>
          <a:xfrm>
            <a:off x="3645978" y="5207944"/>
            <a:ext cx="5539431" cy="897118"/>
          </a:xfrm>
          <a:prstGeom prst="rect">
            <a:avLst/>
          </a:prstGeom>
          <a:solidFill>
            <a:srgbClr val="1776B4">
              <a:alpha val="80000"/>
            </a:srgb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>
              <a:solidFill>
                <a:srgbClr val="1776B4"/>
              </a:solidFill>
            </a:endParaRPr>
          </a:p>
        </p:txBody>
      </p:sp>
      <p:sp>
        <p:nvSpPr>
          <p:cNvPr id="12" name="CasellaDiTesto 11"/>
          <p:cNvSpPr txBox="1"/>
          <p:nvPr userDrawn="1"/>
        </p:nvSpPr>
        <p:spPr>
          <a:xfrm>
            <a:off x="154016" y="894757"/>
            <a:ext cx="9509919" cy="1552989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5340"/>
              </a:lnSpc>
            </a:pPr>
            <a:r>
              <a:rPr lang="it-IT" sz="8000" b="1" baseline="30000" dirty="0">
                <a:solidFill>
                  <a:srgbClr val="1776B4"/>
                </a:solidFill>
              </a:rPr>
              <a:t>Novità in </a:t>
            </a:r>
            <a:r>
              <a:rPr lang="it-IT" sz="8000" b="1" baseline="30000" dirty="0" smtClean="0">
                <a:solidFill>
                  <a:srgbClr val="1776B4"/>
                </a:solidFill>
              </a:rPr>
              <a:t>Terapia </a:t>
            </a:r>
            <a:br>
              <a:rPr lang="it-IT" sz="8000" b="1" baseline="30000" dirty="0" smtClean="0">
                <a:solidFill>
                  <a:srgbClr val="1776B4"/>
                </a:solidFill>
              </a:rPr>
            </a:br>
            <a:r>
              <a:rPr lang="it-IT" sz="8000" b="1" baseline="30000" dirty="0" smtClean="0">
                <a:solidFill>
                  <a:srgbClr val="1776B4"/>
                </a:solidFill>
              </a:rPr>
              <a:t>Intensiva</a:t>
            </a:r>
            <a:r>
              <a:rPr lang="it-IT" sz="8000" b="1" baseline="0" dirty="0" smtClean="0">
                <a:solidFill>
                  <a:srgbClr val="1776B4"/>
                </a:solidFill>
              </a:rPr>
              <a:t> </a:t>
            </a:r>
            <a:r>
              <a:rPr lang="it-IT" sz="8000" b="1" baseline="30000" dirty="0" smtClean="0">
                <a:solidFill>
                  <a:srgbClr val="1776B4"/>
                </a:solidFill>
              </a:rPr>
              <a:t>Cardiologica:</a:t>
            </a:r>
            <a:endParaRPr lang="it-IT" sz="8000" b="1" baseline="30000" dirty="0">
              <a:solidFill>
                <a:srgbClr val="1776B4"/>
              </a:solidFill>
            </a:endParaRP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154016" y="50800"/>
            <a:ext cx="5794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0" dirty="0" smtClean="0">
                <a:solidFill>
                  <a:srgbClr val="1776B4"/>
                </a:solidFill>
              </a:rPr>
              <a:t>2° Congresso</a:t>
            </a:r>
            <a:r>
              <a:rPr lang="it-IT" sz="3200" b="1" i="0" baseline="0" dirty="0" smtClean="0">
                <a:solidFill>
                  <a:srgbClr val="1776B4"/>
                </a:solidFill>
              </a:rPr>
              <a:t> di </a:t>
            </a:r>
            <a:endParaRPr lang="it-IT" sz="3200" b="1" i="0" dirty="0">
              <a:solidFill>
                <a:srgbClr val="1776B4"/>
              </a:solidFill>
            </a:endParaRPr>
          </a:p>
        </p:txBody>
      </p:sp>
      <p:cxnSp>
        <p:nvCxnSpPr>
          <p:cNvPr id="17" name="Connettore 1 16"/>
          <p:cNvCxnSpPr/>
          <p:nvPr userDrawn="1"/>
        </p:nvCxnSpPr>
        <p:spPr>
          <a:xfrm>
            <a:off x="225136" y="550043"/>
            <a:ext cx="6409344" cy="0"/>
          </a:xfrm>
          <a:prstGeom prst="line">
            <a:avLst/>
          </a:prstGeom>
          <a:ln w="50800">
            <a:solidFill>
              <a:srgbClr val="1776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2324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661118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264289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488727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71374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006852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94160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94106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699068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8002E-1E37-A84C-981D-F23C56808224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A4FD8-FFFC-B34D-B7E5-917B0567872E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7" name="Immagine 6" descr="cuore_anna2.jpg"/>
          <p:cNvPicPr>
            <a:picLocks noChangeAspect="1"/>
          </p:cNvPicPr>
          <p:nvPr userDrawn="1"/>
        </p:nvPicPr>
        <p:blipFill rotWithShape="1">
          <a:blip r:embed="rId14">
            <a:alphaModFix amt="3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702"/>
          <a:stretch/>
        </p:blipFill>
        <p:spPr>
          <a:xfrm>
            <a:off x="6453" y="6431286"/>
            <a:ext cx="9144000" cy="426713"/>
          </a:xfrm>
          <a:prstGeom prst="rect">
            <a:avLst/>
          </a:prstGeom>
          <a:solidFill>
            <a:srgbClr val="1776B4"/>
          </a:solidFill>
        </p:spPr>
      </p:pic>
      <p:sp>
        <p:nvSpPr>
          <p:cNvPr id="8" name="CasellaDiTesto 8"/>
          <p:cNvSpPr txBox="1"/>
          <p:nvPr userDrawn="1"/>
        </p:nvSpPr>
        <p:spPr>
          <a:xfrm>
            <a:off x="372868" y="6466918"/>
            <a:ext cx="8605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bg1"/>
                </a:solidFill>
              </a:rPr>
              <a:t>Novità in terapia</a:t>
            </a:r>
            <a:r>
              <a:rPr lang="it-IT" sz="1600" b="1" baseline="0" dirty="0" smtClean="0">
                <a:solidFill>
                  <a:schemeClr val="bg1"/>
                </a:solidFill>
              </a:rPr>
              <a:t> intensiva cardiologica: le sfide cardiologiche del nuovo millennio</a:t>
            </a:r>
            <a:endParaRPr lang="it-IT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80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225136" y="3184951"/>
            <a:ext cx="36137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1776B4"/>
                </a:solidFill>
              </a:rPr>
              <a:t>Maurizio Cecchini </a:t>
            </a:r>
            <a:r>
              <a:rPr lang="it-IT" sz="2000" dirty="0" smtClean="0">
                <a:solidFill>
                  <a:srgbClr val="1776B4"/>
                </a:solidFill>
              </a:rPr>
              <a:t>- cardiologo</a:t>
            </a:r>
          </a:p>
          <a:p>
            <a:r>
              <a:rPr lang="it-IT" sz="2400" dirty="0" smtClean="0">
                <a:solidFill>
                  <a:srgbClr val="1776B4"/>
                </a:solidFill>
              </a:rPr>
              <a:t>Università di Pisa</a:t>
            </a:r>
            <a:endParaRPr lang="it-IT" sz="2400" dirty="0">
              <a:solidFill>
                <a:srgbClr val="1776B4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1</a:t>
            </a:fld>
            <a:endParaRPr lang="it-IT" dirty="0"/>
          </a:p>
        </p:txBody>
      </p:sp>
      <p:pic>
        <p:nvPicPr>
          <p:cNvPr id="6" name="Picture 5" descr="PerSensei.psd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0" y="0"/>
            <a:ext cx="9323622" cy="6962573"/>
          </a:xfrm>
          <a:prstGeom prst="rect">
            <a:avLst/>
          </a:prstGeom>
        </p:spPr>
      </p:pic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3641399" y="4049960"/>
            <a:ext cx="5157573" cy="1438333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it-IT" sz="2400" b="1" i="1" dirty="0" smtClean="0">
                <a:solidFill>
                  <a:srgbClr val="000000"/>
                </a:solidFill>
                <a:latin typeface="+mn-lt"/>
              </a:rPr>
              <a:t>Maurizio Cecchini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it-IT" sz="2400" b="1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2400" b="1" i="1" dirty="0" smtClean="0">
                <a:solidFill>
                  <a:srgbClr val="000000"/>
                </a:solidFill>
                <a:latin typeface="+mn-lt"/>
              </a:rPr>
              <a:t>                     </a:t>
            </a:r>
            <a:r>
              <a:rPr lang="it-IT" sz="2400" b="1" dirty="0" smtClean="0">
                <a:solidFill>
                  <a:srgbClr val="000000"/>
                </a:solidFill>
                <a:latin typeface="+mn-lt"/>
              </a:rPr>
              <a:t>Specialista in Cardiologia,   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it-IT" sz="2400" b="1" dirty="0" smtClean="0">
                <a:solidFill>
                  <a:srgbClr val="000000"/>
                </a:solidFill>
                <a:latin typeface="+mn-lt"/>
              </a:rPr>
              <a:t>   Azienda Ospedaliera Universitaria</a:t>
            </a:r>
            <a:br>
              <a:rPr lang="it-IT" sz="2400" b="1" dirty="0" smtClean="0">
                <a:solidFill>
                  <a:srgbClr val="000000"/>
                </a:solidFill>
                <a:latin typeface="+mn-lt"/>
              </a:rPr>
            </a:br>
            <a:r>
              <a:rPr lang="it-IT" sz="2400" b="1" dirty="0" smtClean="0">
                <a:solidFill>
                  <a:srgbClr val="000000"/>
                </a:solidFill>
                <a:latin typeface="+mn-lt"/>
              </a:rPr>
              <a:t>                                                    Pisa</a:t>
            </a:r>
            <a:endParaRPr lang="it-IT" sz="24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25136" y="1742144"/>
            <a:ext cx="8999537" cy="179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sz="7200" b="1" i="1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alibri"/>
              </a:rPr>
              <a:t>L’esperienza Pisana</a:t>
            </a:r>
            <a:endParaRPr lang="it-IT" sz="7200" b="1" i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08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7217" y="2204611"/>
            <a:ext cx="5213208" cy="3815021"/>
          </a:xfrm>
        </p:spPr>
        <p:txBody>
          <a:bodyPr>
            <a:normAutofit fontScale="92500" lnSpcReduction="10000"/>
          </a:bodyPr>
          <a:lstStyle/>
          <a:p>
            <a:r>
              <a:rPr lang="it-IT" sz="2800" b="1" dirty="0" smtClean="0">
                <a:solidFill>
                  <a:srgbClr val="000000"/>
                </a:solidFill>
              </a:rPr>
              <a:t>16 </a:t>
            </a:r>
            <a:r>
              <a:rPr lang="it-IT" sz="2800" b="1" dirty="0">
                <a:solidFill>
                  <a:srgbClr val="000000"/>
                </a:solidFill>
              </a:rPr>
              <a:t>attivazioni DAE con </a:t>
            </a:r>
            <a:r>
              <a:rPr lang="it-IT" sz="2800" b="1" dirty="0" smtClean="0">
                <a:solidFill>
                  <a:srgbClr val="000000"/>
                </a:solidFill>
              </a:rPr>
              <a:t>11 </a:t>
            </a:r>
            <a:r>
              <a:rPr lang="it-IT" sz="2800" b="1" dirty="0">
                <a:solidFill>
                  <a:srgbClr val="000000"/>
                </a:solidFill>
              </a:rPr>
              <a:t>sopravvissuti </a:t>
            </a:r>
            <a:r>
              <a:rPr lang="it-IT" sz="2800" b="1" dirty="0" smtClean="0">
                <a:solidFill>
                  <a:srgbClr val="000000"/>
                </a:solidFill>
              </a:rPr>
              <a:t>(68%)</a:t>
            </a:r>
            <a:endParaRPr lang="it-IT" sz="2800" b="1" dirty="0">
              <a:solidFill>
                <a:srgbClr val="000000"/>
              </a:solidFill>
            </a:endParaRPr>
          </a:p>
          <a:p>
            <a:r>
              <a:rPr lang="it-IT" sz="2800" b="1" dirty="0">
                <a:solidFill>
                  <a:srgbClr val="000000"/>
                </a:solidFill>
              </a:rPr>
              <a:t>Primo aeroporto </a:t>
            </a:r>
            <a:r>
              <a:rPr lang="it-IT" sz="2800" b="1" dirty="0" err="1">
                <a:solidFill>
                  <a:srgbClr val="000000"/>
                </a:solidFill>
              </a:rPr>
              <a:t>cardioprotetto</a:t>
            </a:r>
            <a:endParaRPr lang="it-IT" sz="2800" b="1" dirty="0">
              <a:solidFill>
                <a:srgbClr val="000000"/>
              </a:solidFill>
            </a:endParaRPr>
          </a:p>
          <a:p>
            <a:r>
              <a:rPr lang="it-IT" sz="2800" b="1" dirty="0">
                <a:solidFill>
                  <a:srgbClr val="000000"/>
                </a:solidFill>
              </a:rPr>
              <a:t>Prima stazione ferroviaria </a:t>
            </a:r>
            <a:r>
              <a:rPr lang="it-IT" sz="2800" b="1" dirty="0" err="1">
                <a:solidFill>
                  <a:srgbClr val="000000"/>
                </a:solidFill>
              </a:rPr>
              <a:t>cardioprotetta</a:t>
            </a:r>
            <a:endParaRPr lang="it-IT" sz="2800" b="1" dirty="0">
              <a:solidFill>
                <a:srgbClr val="000000"/>
              </a:solidFill>
            </a:endParaRPr>
          </a:p>
          <a:p>
            <a:r>
              <a:rPr lang="it-IT" sz="2800" b="1" dirty="0">
                <a:solidFill>
                  <a:srgbClr val="000000"/>
                </a:solidFill>
              </a:rPr>
              <a:t>Prime facoltà universitarie </a:t>
            </a:r>
            <a:r>
              <a:rPr lang="it-IT" sz="2800" b="1" dirty="0" err="1" smtClean="0">
                <a:solidFill>
                  <a:srgbClr val="000000"/>
                </a:solidFill>
              </a:rPr>
              <a:t>cardioprotette</a:t>
            </a:r>
            <a:endParaRPr lang="it-IT" sz="2800" b="1" dirty="0" smtClean="0">
              <a:solidFill>
                <a:srgbClr val="000000"/>
              </a:solidFill>
            </a:endParaRPr>
          </a:p>
          <a:p>
            <a:r>
              <a:rPr lang="it-IT" sz="2800" b="1" dirty="0" smtClean="0">
                <a:solidFill>
                  <a:srgbClr val="000000"/>
                </a:solidFill>
              </a:rPr>
              <a:t>Oltre il 50% delle scuole </a:t>
            </a:r>
          </a:p>
          <a:p>
            <a:r>
              <a:rPr lang="it-IT" sz="2800" b="1" dirty="0" err="1" smtClean="0">
                <a:solidFill>
                  <a:srgbClr val="000000"/>
                </a:solidFill>
              </a:rPr>
              <a:t>cardioprotette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17217" y="401347"/>
            <a:ext cx="864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Risultati in 10 anni 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pic>
        <p:nvPicPr>
          <p:cNvPr id="5" name="Picture 4" descr="IMG_112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864"/>
          <a:stretch/>
        </p:blipFill>
        <p:spPr>
          <a:xfrm>
            <a:off x="4728952" y="2109130"/>
            <a:ext cx="4282568" cy="3910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219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17217" y="150324"/>
            <a:ext cx="86439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Efficacia dei corsi BLSD </a:t>
            </a:r>
            <a:endParaRPr lang="it-IT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  <a:p>
            <a:pPr algn="ctr"/>
            <a:r>
              <a:rPr lang="it-IT" sz="54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c</a:t>
            </a:r>
            <a:r>
              <a:rPr lang="it-IT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on il “modello </a:t>
            </a:r>
            <a:r>
              <a:rPr lang="it-IT" sz="5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CecchiniCuore</a:t>
            </a:r>
            <a:r>
              <a:rPr lang="it-IT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”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pic>
        <p:nvPicPr>
          <p:cNvPr id="10" name="Picture 9" descr="responder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355" y="2786916"/>
            <a:ext cx="6015240" cy="3986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8186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61975" y="595313"/>
          <a:ext cx="8020050" cy="5667375"/>
        </p:xfrm>
        <a:graphic>
          <a:graphicData uri="http://schemas.openxmlformats.org/presentationml/2006/ole">
            <p:oleObj spid="_x0000_s1026" name="Acrobat Document" r:id="rId3" imgW="8020050" imgH="5667168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13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pic>
        <p:nvPicPr>
          <p:cNvPr id="3" name="Picture 2" descr="figura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88"/>
          <a:stretch/>
        </p:blipFill>
        <p:spPr>
          <a:xfrm>
            <a:off x="1723498" y="1351927"/>
            <a:ext cx="5928127" cy="5175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217" y="207781"/>
            <a:ext cx="8643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ln w="10541" cmpd="sng">
                  <a:noFill/>
                  <a:prstDash val="solid"/>
                </a:ln>
              </a:rPr>
              <a:t>Efficacia dei corsi BLSD con il “modello </a:t>
            </a:r>
            <a:r>
              <a:rPr lang="it-IT" sz="3200" b="1" dirty="0" err="1" smtClean="0">
                <a:ln w="10541" cmpd="sng">
                  <a:noFill/>
                  <a:prstDash val="solid"/>
                </a:ln>
              </a:rPr>
              <a:t>CecchiniCuore</a:t>
            </a:r>
            <a:r>
              <a:rPr lang="it-IT" sz="3200" b="1" dirty="0" smtClean="0">
                <a:ln w="10541" cmpd="sng">
                  <a:noFill/>
                  <a:prstDash val="solid"/>
                </a:ln>
              </a:rPr>
              <a:t>”</a:t>
            </a:r>
            <a:endParaRPr lang="en-US" sz="3200" b="1" dirty="0">
              <a:ln w="10541" cmpd="sng">
                <a:noFill/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5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14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7217" y="863012"/>
            <a:ext cx="8643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F497D"/>
                </a:solidFill>
              </a:rPr>
              <a:t>Efficacia dei corsi BLSD con il “modello </a:t>
            </a:r>
            <a:r>
              <a:rPr lang="it-IT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F497D"/>
                </a:solidFill>
              </a:rPr>
              <a:t>CecchiniCuore</a:t>
            </a:r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F497D"/>
                </a:solidFill>
              </a:rPr>
              <a:t>”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F497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pic>
        <p:nvPicPr>
          <p:cNvPr id="5" name="Picture 4" descr="figura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958"/>
          <a:stretch/>
        </p:blipFill>
        <p:spPr>
          <a:xfrm>
            <a:off x="1849790" y="1324677"/>
            <a:ext cx="5433013" cy="51141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217" y="207781"/>
            <a:ext cx="8643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ln w="10541" cmpd="sng">
                  <a:noFill/>
                  <a:prstDash val="solid"/>
                </a:ln>
              </a:rPr>
              <a:t>Efficacia dei corsi BLSD con il “modello </a:t>
            </a:r>
            <a:r>
              <a:rPr lang="it-IT" sz="3200" b="1" dirty="0" err="1" smtClean="0">
                <a:ln w="10541" cmpd="sng">
                  <a:noFill/>
                  <a:prstDash val="solid"/>
                </a:ln>
              </a:rPr>
              <a:t>CecchiniCuore</a:t>
            </a:r>
            <a:r>
              <a:rPr lang="it-IT" sz="3200" b="1" dirty="0" smtClean="0">
                <a:ln w="10541" cmpd="sng">
                  <a:noFill/>
                  <a:prstDash val="solid"/>
                </a:ln>
              </a:rPr>
              <a:t>”</a:t>
            </a:r>
            <a:endParaRPr lang="en-US" sz="3200" b="1" dirty="0">
              <a:ln w="10541" cmpd="sng">
                <a:noFill/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2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15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303" y="24494"/>
            <a:ext cx="726315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Ma a </a:t>
            </a:r>
            <a:r>
              <a:rPr lang="en-US" sz="5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cosa</a:t>
            </a:r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 serve </a:t>
            </a:r>
            <a:r>
              <a:rPr lang="en-US" sz="5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davvero</a:t>
            </a:r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 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un </a:t>
            </a:r>
            <a:r>
              <a:rPr lang="en-US" sz="5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corso</a:t>
            </a:r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 BLSD? 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190570" y="5180582"/>
            <a:ext cx="8787532" cy="1055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it-IT" sz="36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Lo scopo del corso è</a:t>
            </a:r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it-IT" sz="36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t</a:t>
            </a:r>
            <a:r>
              <a:rPr lang="it-IT" sz="36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ogliere la paura della RCP e del DAE</a:t>
            </a:r>
            <a:endParaRPr lang="it-IT" sz="36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190570" y="1601320"/>
            <a:ext cx="8787532" cy="1055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it-IT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Usare il DAE è molto semplice.</a:t>
            </a:r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it-IT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Nel resto del mondo non occorre alcun “patentino”</a:t>
            </a:r>
            <a:endParaRPr lang="it-IT" dirty="0">
              <a:ln w="12700">
                <a:noFill/>
                <a:prstDash val="solid"/>
              </a:ln>
              <a:solidFill>
                <a:srgbClr val="000000"/>
              </a:solidFill>
            </a:endParaRPr>
          </a:p>
        </p:txBody>
      </p:sp>
      <p:pic>
        <p:nvPicPr>
          <p:cNvPr id="14" name="Picture 13" descr="2000px-Pacman.svg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70" y="2306193"/>
            <a:ext cx="3256272" cy="3430483"/>
          </a:xfrm>
          <a:prstGeom prst="rect">
            <a:avLst/>
          </a:prstGeom>
        </p:spPr>
      </p:pic>
      <p:pic>
        <p:nvPicPr>
          <p:cNvPr id="17" name="Picture 16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921" y="3628893"/>
            <a:ext cx="723900" cy="723900"/>
          </a:xfrm>
          <a:prstGeom prst="rect">
            <a:avLst/>
          </a:prstGeom>
        </p:spPr>
      </p:pic>
      <p:pic>
        <p:nvPicPr>
          <p:cNvPr id="20" name="Picture 19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8149" y="3628893"/>
            <a:ext cx="723900" cy="723900"/>
          </a:xfrm>
          <a:prstGeom prst="rect">
            <a:avLst/>
          </a:prstGeom>
        </p:spPr>
      </p:pic>
      <p:pic>
        <p:nvPicPr>
          <p:cNvPr id="18" name="Picture 17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2318" y="3628893"/>
            <a:ext cx="723900" cy="723900"/>
          </a:xfrm>
          <a:prstGeom prst="rect">
            <a:avLst/>
          </a:prstGeom>
        </p:spPr>
      </p:pic>
      <p:pic>
        <p:nvPicPr>
          <p:cNvPr id="19" name="Picture 18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6879" y="3628893"/>
            <a:ext cx="723900" cy="723900"/>
          </a:xfrm>
          <a:prstGeom prst="rect">
            <a:avLst/>
          </a:prstGeom>
        </p:spPr>
      </p:pic>
      <p:pic>
        <p:nvPicPr>
          <p:cNvPr id="21" name="Picture 20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9419" y="3628893"/>
            <a:ext cx="723900" cy="7239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46842" y="3444227"/>
            <a:ext cx="2880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Il </a:t>
            </a:r>
            <a:r>
              <a:rPr lang="en-US" dirty="0" err="1" smtClean="0">
                <a:solidFill>
                  <a:srgbClr val="000000"/>
                </a:solidFill>
              </a:rPr>
              <a:t>Dae</a:t>
            </a:r>
            <a:r>
              <a:rPr lang="en-US" dirty="0" smtClean="0">
                <a:solidFill>
                  <a:srgbClr val="000000"/>
                </a:solidFill>
              </a:rPr>
              <a:t> non </a:t>
            </a:r>
            <a:r>
              <a:rPr lang="en-US" dirty="0" err="1" smtClean="0">
                <a:solidFill>
                  <a:srgbClr val="000000"/>
                </a:solidFill>
              </a:rPr>
              <a:t>mangia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nessuno</a:t>
            </a:r>
            <a:r>
              <a:rPr lang="en-US" dirty="0" smtClean="0">
                <a:solidFill>
                  <a:srgbClr val="000000"/>
                </a:solidFill>
              </a:rPr>
              <a:t>…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0816" y="3628893"/>
            <a:ext cx="723900" cy="72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73164" y="2754860"/>
            <a:ext cx="2439168" cy="2849296"/>
          </a:xfrm>
          <a:prstGeom prst="rect">
            <a:avLst/>
          </a:prstGeom>
        </p:spPr>
      </p:pic>
      <p:pic>
        <p:nvPicPr>
          <p:cNvPr id="26" name="Immagine 25" descr="NIHON KODE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303" y="2657136"/>
            <a:ext cx="2369633" cy="261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050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16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pic>
        <p:nvPicPr>
          <p:cNvPr id="8" name="Picture 7" descr="IMG_0148-1024x7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672" y="2473308"/>
            <a:ext cx="3921643" cy="294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3673" y="942383"/>
            <a:ext cx="88444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Il 118</a:t>
            </a:r>
          </a:p>
          <a:p>
            <a:r>
              <a:rPr lang="en-US" sz="2400" b="1" dirty="0" smtClean="0"/>
              <a:t>A Pisa  </a:t>
            </a:r>
            <a:r>
              <a:rPr lang="en-US" sz="2400" b="1" dirty="0" err="1" smtClean="0"/>
              <a:t>il</a:t>
            </a:r>
            <a:r>
              <a:rPr lang="en-US" sz="2400" b="1" dirty="0" smtClean="0"/>
              <a:t> 118 </a:t>
            </a:r>
            <a:r>
              <a:rPr lang="en-US" sz="2400" b="1" dirty="0" err="1" smtClean="0"/>
              <a:t>applica</a:t>
            </a:r>
            <a:r>
              <a:rPr lang="en-US" sz="2400" b="1" dirty="0" smtClean="0"/>
              <a:t> un </a:t>
            </a:r>
            <a:r>
              <a:rPr lang="en-US" sz="2400" b="1" dirty="0" err="1" smtClean="0"/>
              <a:t>notevole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ostruzionismo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tutti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coloro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svolgono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informazione</a:t>
            </a:r>
            <a:r>
              <a:rPr lang="en-US" sz="2400" b="1" dirty="0" smtClean="0"/>
              <a:t> e </a:t>
            </a:r>
            <a:r>
              <a:rPr lang="en-US" sz="2400" b="1" dirty="0" err="1" smtClean="0"/>
              <a:t>corsi</a:t>
            </a:r>
            <a:r>
              <a:rPr lang="en-US" sz="2400" b="1" dirty="0" smtClean="0"/>
              <a:t> al di </a:t>
            </a:r>
            <a:r>
              <a:rPr lang="en-US" sz="2400" b="1" dirty="0" err="1" smtClean="0"/>
              <a:t>fuori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della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loro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direzione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pic>
        <p:nvPicPr>
          <p:cNvPr id="7" name="Picture 6" descr="11174774_10205155291415914_7940703736886279978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56084">
            <a:off x="3517544" y="3548313"/>
            <a:ext cx="5407324" cy="2422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0508" y="199168"/>
            <a:ext cx="3330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I </a:t>
            </a:r>
            <a:r>
              <a:rPr lang="en-US" sz="5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problemi</a:t>
            </a:r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: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70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17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711" y="942383"/>
            <a:ext cx="88873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Le </a:t>
            </a:r>
            <a:r>
              <a:rPr lang="en-US" sz="3600" b="1" dirty="0" err="1" smtClean="0">
                <a:solidFill>
                  <a:srgbClr val="000000"/>
                </a:solidFill>
              </a:rPr>
              <a:t>troppe</a:t>
            </a:r>
            <a:r>
              <a:rPr lang="en-US" sz="3600" b="1" dirty="0" smtClean="0">
                <a:solidFill>
                  <a:srgbClr val="000000"/>
                </a:solidFill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</a:rPr>
              <a:t>leggi</a:t>
            </a:r>
            <a:r>
              <a:rPr lang="en-US" sz="3600" b="1" dirty="0" smtClean="0">
                <a:solidFill>
                  <a:srgbClr val="000000"/>
                </a:solidFill>
              </a:rPr>
              <a:t>/</a:t>
            </a:r>
            <a:r>
              <a:rPr lang="en-US" sz="3600" b="1" dirty="0" err="1" smtClean="0">
                <a:solidFill>
                  <a:srgbClr val="000000"/>
                </a:solidFill>
              </a:rPr>
              <a:t>decreti</a:t>
            </a:r>
            <a:endParaRPr lang="en-US" sz="3600" b="1" dirty="0" smtClean="0">
              <a:solidFill>
                <a:srgbClr val="000000"/>
              </a:solidFill>
            </a:endParaRPr>
          </a:p>
          <a:p>
            <a:pPr algn="ctr"/>
            <a:endParaRPr lang="en-US" sz="36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000000"/>
                </a:solidFill>
              </a:rPr>
              <a:t>Tra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norme</a:t>
            </a:r>
            <a:r>
              <a:rPr lang="en-US" sz="2400" b="1" dirty="0" smtClean="0">
                <a:solidFill>
                  <a:srgbClr val="000000"/>
                </a:solidFill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</a:rPr>
              <a:t>leggi</a:t>
            </a:r>
            <a:r>
              <a:rPr lang="en-US" sz="2400" b="1" dirty="0" smtClean="0">
                <a:solidFill>
                  <a:srgbClr val="000000"/>
                </a:solidFill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</a:rPr>
              <a:t>decreti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regionali</a:t>
            </a:r>
            <a:r>
              <a:rPr lang="en-US" sz="2400" b="1" dirty="0" smtClean="0">
                <a:solidFill>
                  <a:srgbClr val="000000"/>
                </a:solidFill>
              </a:rPr>
              <a:t> e non, </a:t>
            </a:r>
            <a:r>
              <a:rPr lang="en-US" sz="2400" b="1" dirty="0" err="1" smtClean="0">
                <a:solidFill>
                  <a:srgbClr val="000000"/>
                </a:solidFill>
              </a:rPr>
              <a:t>si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crea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una</a:t>
            </a:r>
            <a:r>
              <a:rPr lang="en-US" sz="2400" b="1" dirty="0" smtClean="0">
                <a:solidFill>
                  <a:srgbClr val="000000"/>
                </a:solidFill>
              </a:rPr>
              <a:t> gran </a:t>
            </a:r>
            <a:r>
              <a:rPr lang="en-US" sz="2400" b="1" dirty="0" err="1" smtClean="0">
                <a:solidFill>
                  <a:srgbClr val="000000"/>
                </a:solidFill>
              </a:rPr>
              <a:t>confusione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nella</a:t>
            </a:r>
            <a:r>
              <a:rPr lang="en-US" sz="2400" b="1" dirty="0" smtClean="0">
                <a:solidFill>
                  <a:srgbClr val="000000"/>
                </a:solidFill>
              </a:rPr>
              <a:t> quale le </a:t>
            </a:r>
            <a:r>
              <a:rPr lang="en-US" sz="2400" b="1" dirty="0" err="1" smtClean="0">
                <a:solidFill>
                  <a:srgbClr val="000000"/>
                </a:solidFill>
              </a:rPr>
              <a:t>persone</a:t>
            </a:r>
            <a:r>
              <a:rPr lang="en-US" sz="2400" b="1" dirty="0" smtClean="0">
                <a:solidFill>
                  <a:srgbClr val="000000"/>
                </a:solidFill>
              </a:rPr>
              <a:t> non </a:t>
            </a:r>
            <a:r>
              <a:rPr lang="en-US" sz="2400" b="1" dirty="0" err="1" smtClean="0">
                <a:solidFill>
                  <a:srgbClr val="000000"/>
                </a:solidFill>
              </a:rPr>
              <a:t>sanno</a:t>
            </a:r>
            <a:r>
              <a:rPr lang="en-US" sz="2400" b="1" dirty="0" smtClean="0">
                <a:solidFill>
                  <a:srgbClr val="000000"/>
                </a:solidFill>
              </a:rPr>
              <a:t> come </a:t>
            </a:r>
            <a:r>
              <a:rPr lang="en-US" sz="2400" b="1" dirty="0" err="1" smtClean="0">
                <a:solidFill>
                  <a:srgbClr val="000000"/>
                </a:solidFill>
              </a:rPr>
              <a:t>muoversi</a:t>
            </a:r>
            <a:r>
              <a:rPr lang="en-US" sz="2400" b="1" dirty="0" smtClean="0">
                <a:solidFill>
                  <a:srgbClr val="000000"/>
                </a:solidFill>
              </a:rPr>
              <a:t>, per </a:t>
            </a:r>
            <a:r>
              <a:rPr lang="en-US" sz="2400" b="1" dirty="0" err="1" smtClean="0">
                <a:solidFill>
                  <a:srgbClr val="000000"/>
                </a:solidFill>
              </a:rPr>
              <a:t>paura</a:t>
            </a:r>
            <a:r>
              <a:rPr lang="en-US" sz="2400" b="1" dirty="0" smtClean="0">
                <a:solidFill>
                  <a:srgbClr val="000000"/>
                </a:solidFill>
              </a:rPr>
              <a:t> di </a:t>
            </a:r>
            <a:r>
              <a:rPr lang="en-US" sz="2400" b="1" dirty="0" err="1" smtClean="0">
                <a:solidFill>
                  <a:srgbClr val="000000"/>
                </a:solidFill>
              </a:rPr>
              <a:t>incorrere</a:t>
            </a:r>
            <a:r>
              <a:rPr lang="en-US" sz="2400" b="1" dirty="0" smtClean="0">
                <a:solidFill>
                  <a:srgbClr val="000000"/>
                </a:solidFill>
              </a:rPr>
              <a:t> in </a:t>
            </a:r>
            <a:r>
              <a:rPr lang="en-US" sz="2400" b="1" dirty="0" err="1" smtClean="0">
                <a:solidFill>
                  <a:srgbClr val="000000"/>
                </a:solidFill>
              </a:rPr>
              <a:t>problemi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legali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che</a:t>
            </a:r>
            <a:r>
              <a:rPr lang="en-US" sz="2400" b="1" dirty="0" smtClean="0">
                <a:solidFill>
                  <a:srgbClr val="000000"/>
                </a:solidFill>
              </a:rPr>
              <a:t> NON </a:t>
            </a:r>
            <a:r>
              <a:rPr lang="en-US" sz="2400" b="1" dirty="0" err="1" smtClean="0">
                <a:solidFill>
                  <a:srgbClr val="000000"/>
                </a:solidFill>
              </a:rPr>
              <a:t>esistono</a:t>
            </a:r>
            <a:r>
              <a:rPr lang="en-US" sz="2400" b="1" dirty="0" smtClean="0">
                <a:solidFill>
                  <a:srgbClr val="000000"/>
                </a:solidFill>
              </a:rPr>
              <a:t>, ma </a:t>
            </a:r>
            <a:r>
              <a:rPr lang="en-US" sz="2400" b="1" dirty="0" err="1" smtClean="0">
                <a:solidFill>
                  <a:srgbClr val="000000"/>
                </a:solidFill>
              </a:rPr>
              <a:t>che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vengono</a:t>
            </a:r>
            <a:r>
              <a:rPr lang="en-US" sz="2400" b="1" dirty="0" smtClean="0">
                <a:solidFill>
                  <a:srgbClr val="000000"/>
                </a:solidFill>
              </a:rPr>
              <a:t> in </a:t>
            </a:r>
            <a:r>
              <a:rPr lang="en-US" sz="2400" b="1" dirty="0" err="1" smtClean="0">
                <a:solidFill>
                  <a:srgbClr val="000000"/>
                </a:solidFill>
              </a:rPr>
              <a:t>modo</a:t>
            </a:r>
            <a:r>
              <a:rPr lang="en-US" sz="2400" b="1" dirty="0" smtClean="0">
                <a:solidFill>
                  <a:srgbClr val="000000"/>
                </a:solidFill>
              </a:rPr>
              <a:t> un </a:t>
            </a:r>
            <a:r>
              <a:rPr lang="en-US" sz="2400" b="1" dirty="0" err="1" smtClean="0">
                <a:solidFill>
                  <a:srgbClr val="000000"/>
                </a:solidFill>
              </a:rPr>
              <a:t>po</a:t>
            </a:r>
            <a:r>
              <a:rPr lang="en-US" sz="2400" b="1" dirty="0" smtClean="0">
                <a:solidFill>
                  <a:srgbClr val="000000"/>
                </a:solidFill>
              </a:rPr>
              <a:t>’ </a:t>
            </a:r>
            <a:r>
              <a:rPr lang="en-US" sz="2400" b="1" dirty="0" err="1" smtClean="0">
                <a:solidFill>
                  <a:srgbClr val="000000"/>
                </a:solidFill>
              </a:rPr>
              <a:t>ingannevole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fatti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credere</a:t>
            </a:r>
            <a:r>
              <a:rPr lang="en-US" sz="2400" b="1" dirty="0" smtClean="0">
                <a:solidFill>
                  <a:srgbClr val="000000"/>
                </a:solidFill>
              </a:rPr>
              <a:t>…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3" name="Picture 2" descr="bilancia-giustiz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5539" y="3620039"/>
            <a:ext cx="3728838" cy="2753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00508" y="199168"/>
            <a:ext cx="3330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I </a:t>
            </a:r>
            <a:r>
              <a:rPr lang="en-US" sz="5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problemi</a:t>
            </a:r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: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4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18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53659"/>
            <a:ext cx="87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Uno </a:t>
            </a:r>
            <a:r>
              <a:rPr lang="en-US" sz="2400" b="1" dirty="0" err="1" smtClean="0">
                <a:solidFill>
                  <a:srgbClr val="000000"/>
                </a:solidFill>
              </a:rPr>
              <a:t>salva</a:t>
            </a:r>
            <a:r>
              <a:rPr lang="en-US" sz="2400" b="1" dirty="0" smtClean="0">
                <a:solidFill>
                  <a:srgbClr val="000000"/>
                </a:solidFill>
              </a:rPr>
              <a:t> la vita e non </a:t>
            </a:r>
            <a:r>
              <a:rPr lang="en-US" sz="2400" b="1" dirty="0" err="1" smtClean="0">
                <a:solidFill>
                  <a:srgbClr val="000000"/>
                </a:solidFill>
              </a:rPr>
              <a:t>è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possibile</a:t>
            </a:r>
            <a:r>
              <a:rPr lang="en-US" sz="2400" b="1" dirty="0" smtClean="0">
                <a:solidFill>
                  <a:srgbClr val="000000"/>
                </a:solidFill>
              </a:rPr>
              <a:t> far </a:t>
            </a:r>
            <a:r>
              <a:rPr lang="en-US" sz="2400" b="1" dirty="0" err="1" smtClean="0">
                <a:solidFill>
                  <a:srgbClr val="000000"/>
                </a:solidFill>
              </a:rPr>
              <a:t>danni</a:t>
            </a:r>
            <a:r>
              <a:rPr lang="en-US" sz="2400" b="1" dirty="0" smtClean="0">
                <a:solidFill>
                  <a:srgbClr val="000000"/>
                </a:solidFill>
              </a:rPr>
              <a:t> con </a:t>
            </a:r>
            <a:r>
              <a:rPr lang="en-US" sz="2400" b="1" dirty="0" err="1" smtClean="0">
                <a:solidFill>
                  <a:srgbClr val="000000"/>
                </a:solidFill>
              </a:rPr>
              <a:t>esso</a:t>
            </a:r>
            <a:r>
              <a:rPr lang="en-US" sz="2400" b="1" dirty="0" smtClean="0">
                <a:solidFill>
                  <a:srgbClr val="000000"/>
                </a:solidFill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</a:rPr>
              <a:t>uno</a:t>
            </a:r>
            <a:r>
              <a:rPr lang="en-US" sz="2400" b="1" dirty="0" smtClean="0">
                <a:solidFill>
                  <a:srgbClr val="000000"/>
                </a:solidFill>
              </a:rPr>
              <a:t> lo </a:t>
            </a:r>
            <a:r>
              <a:rPr lang="en-US" sz="2400" b="1" dirty="0" err="1" smtClean="0">
                <a:solidFill>
                  <a:srgbClr val="000000"/>
                </a:solidFill>
              </a:rPr>
              <a:t>può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togliere</a:t>
            </a:r>
            <a:r>
              <a:rPr lang="en-US" sz="2400" b="1" dirty="0" smtClean="0">
                <a:solidFill>
                  <a:srgbClr val="000000"/>
                </a:solidFill>
              </a:rPr>
              <a:t> o fare </a:t>
            </a:r>
            <a:r>
              <a:rPr lang="en-US" sz="2400" b="1" dirty="0" err="1" smtClean="0">
                <a:solidFill>
                  <a:srgbClr val="000000"/>
                </a:solidFill>
              </a:rPr>
              <a:t>molti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danni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alla</a:t>
            </a:r>
            <a:r>
              <a:rPr lang="en-US" sz="2400" b="1" dirty="0" smtClean="0">
                <a:solidFill>
                  <a:srgbClr val="000000"/>
                </a:solidFill>
              </a:rPr>
              <a:t> persona.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Per quale </a:t>
            </a:r>
            <a:r>
              <a:rPr lang="en-US" sz="2400" b="1" dirty="0" err="1" smtClean="0">
                <a:solidFill>
                  <a:srgbClr val="000000"/>
                </a:solidFill>
              </a:rPr>
              <a:t>dei</a:t>
            </a:r>
            <a:r>
              <a:rPr lang="en-US" sz="2400" b="1" dirty="0" smtClean="0">
                <a:solidFill>
                  <a:srgbClr val="000000"/>
                </a:solidFill>
              </a:rPr>
              <a:t> due la </a:t>
            </a:r>
            <a:r>
              <a:rPr lang="en-US" sz="2400" b="1" dirty="0" err="1" smtClean="0">
                <a:solidFill>
                  <a:srgbClr val="000000"/>
                </a:solidFill>
              </a:rPr>
              <a:t>legge</a:t>
            </a:r>
            <a:r>
              <a:rPr lang="en-US" sz="2400" b="1" dirty="0" smtClean="0">
                <a:solidFill>
                  <a:srgbClr val="000000"/>
                </a:solidFill>
              </a:rPr>
              <a:t> dice </a:t>
            </a:r>
            <a:r>
              <a:rPr lang="en-US" sz="2400" b="1" dirty="0" err="1" smtClean="0">
                <a:solidFill>
                  <a:srgbClr val="000000"/>
                </a:solidFill>
              </a:rPr>
              <a:t>che</a:t>
            </a:r>
            <a:r>
              <a:rPr lang="en-US" sz="2400" b="1" dirty="0" smtClean="0">
                <a:solidFill>
                  <a:srgbClr val="000000"/>
                </a:solidFill>
              </a:rPr>
              <a:t> serve un </a:t>
            </a:r>
            <a:r>
              <a:rPr lang="en-US" sz="2400" b="1" dirty="0" err="1" smtClean="0">
                <a:solidFill>
                  <a:srgbClr val="000000"/>
                </a:solidFill>
              </a:rPr>
              <a:t>corso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ed</a:t>
            </a:r>
            <a:r>
              <a:rPr lang="en-US" sz="2400" b="1" dirty="0" smtClean="0">
                <a:solidFill>
                  <a:srgbClr val="000000"/>
                </a:solidFill>
              </a:rPr>
              <a:t> un “</a:t>
            </a:r>
            <a:r>
              <a:rPr lang="en-US" sz="2400" b="1" dirty="0" err="1" smtClean="0">
                <a:solidFill>
                  <a:srgbClr val="000000"/>
                </a:solidFill>
              </a:rPr>
              <a:t>patentino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d’uso</a:t>
            </a:r>
            <a:r>
              <a:rPr lang="en-US" sz="2400" b="1" dirty="0" smtClean="0">
                <a:solidFill>
                  <a:srgbClr val="000000"/>
                </a:solidFill>
              </a:rPr>
              <a:t>”?</a:t>
            </a:r>
          </a:p>
        </p:txBody>
      </p:sp>
      <p:pic>
        <p:nvPicPr>
          <p:cNvPr id="6" name="Picture 5" descr="IMG_075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73" r="20976"/>
          <a:stretch/>
        </p:blipFill>
        <p:spPr>
          <a:xfrm rot="5400000">
            <a:off x="2461426" y="1761405"/>
            <a:ext cx="3934681" cy="625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" y="267651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Quiz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pic>
        <p:nvPicPr>
          <p:cNvPr id="12" name="Immagine 11" descr="NIHON KOD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697" y="2626189"/>
            <a:ext cx="2034243" cy="281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1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19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84411"/>
            <a:ext cx="87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Continuare</a:t>
            </a:r>
            <a:r>
              <a:rPr lang="en-US" sz="2800" b="1" dirty="0" smtClean="0"/>
              <a:t> a </a:t>
            </a:r>
            <a:r>
              <a:rPr lang="en-US" sz="2800" b="1" dirty="0" err="1" smtClean="0"/>
              <a:t>promuovere</a:t>
            </a:r>
            <a:r>
              <a:rPr lang="en-US" sz="2800" b="1" dirty="0" smtClean="0"/>
              <a:t> la </a:t>
            </a:r>
            <a:r>
              <a:rPr lang="en-US" sz="2800" b="1" dirty="0" err="1" smtClean="0"/>
              <a:t>liberalizzazione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dei</a:t>
            </a:r>
            <a:r>
              <a:rPr lang="en-US" sz="2800" b="1" dirty="0" smtClean="0"/>
              <a:t> DAE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3948" y="258809"/>
            <a:ext cx="3723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Le </a:t>
            </a:r>
            <a:r>
              <a:rPr lang="en-US" sz="5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soluzioni</a:t>
            </a:r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: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944" t="12453" b="8898"/>
          <a:stretch/>
        </p:blipFill>
        <p:spPr>
          <a:xfrm>
            <a:off x="985831" y="1899253"/>
            <a:ext cx="7105502" cy="44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8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362844" y="240631"/>
            <a:ext cx="9506844" cy="6721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0"/>
            <a:ext cx="9184104" cy="6962573"/>
          </a:xfrm>
          <a:prstGeom prst="rect">
            <a:avLst/>
          </a:prstGeom>
        </p:spPr>
      </p:pic>
      <p:pic>
        <p:nvPicPr>
          <p:cNvPr id="10" name="Picture 9" descr="i-heart-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9630" y="1088426"/>
            <a:ext cx="6917527" cy="5188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20265" y="1387058"/>
            <a:ext cx="6449674" cy="472239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it-IT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morte </a:t>
            </a: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improvvisa in </a:t>
            </a:r>
            <a:r>
              <a:rPr lang="it-IT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Italia:</a:t>
            </a:r>
          </a:p>
          <a:p>
            <a:pPr marL="0" indent="0">
              <a:lnSpc>
                <a:spcPct val="80000"/>
              </a:lnSpc>
              <a:buNone/>
            </a:pP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lnSpc>
                <a:spcPct val="80000"/>
              </a:lnSpc>
              <a:buNone/>
            </a:pPr>
            <a:endParaRPr lang="it-IT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70.000 </a:t>
            </a: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morti all’anno</a:t>
            </a:r>
          </a:p>
          <a:p>
            <a:pPr>
              <a:lnSpc>
                <a:spcPct val="80000"/>
              </a:lnSpc>
            </a:pP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1</a:t>
            </a: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\1000 </a:t>
            </a: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persone </a:t>
            </a: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l’anno</a:t>
            </a:r>
          </a:p>
          <a:p>
            <a:pPr>
              <a:lnSpc>
                <a:spcPct val="80000"/>
              </a:lnSpc>
            </a:pP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200 </a:t>
            </a: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decessi al </a:t>
            </a: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giorno</a:t>
            </a:r>
          </a:p>
          <a:p>
            <a:pPr>
              <a:lnSpc>
                <a:spcPct val="80000"/>
              </a:lnSpc>
            </a:pP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1 </a:t>
            </a: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ogni 8 minuti</a:t>
            </a:r>
          </a:p>
          <a:p>
            <a:pPr>
              <a:lnSpc>
                <a:spcPct val="80000"/>
              </a:lnSpc>
            </a:pPr>
            <a:endParaRPr lang="it-IT" dirty="0"/>
          </a:p>
          <a:p>
            <a:pPr>
              <a:lnSpc>
                <a:spcPct val="80000"/>
              </a:lnSpc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0661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20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948" y="219935"/>
            <a:ext cx="3723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Le </a:t>
            </a:r>
            <a:r>
              <a:rPr lang="en-US" sz="5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soluzioni</a:t>
            </a:r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: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27" y="1352309"/>
            <a:ext cx="874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Diffondere</a:t>
            </a:r>
            <a:r>
              <a:rPr lang="en-US" sz="2400" b="1" dirty="0" smtClean="0"/>
              <a:t> “</a:t>
            </a:r>
            <a:r>
              <a:rPr lang="en-US" sz="2400" b="1" dirty="0" err="1" smtClean="0"/>
              <a:t>capillarmente</a:t>
            </a:r>
            <a:r>
              <a:rPr lang="en-US" sz="2400" b="1" dirty="0" smtClean="0"/>
              <a:t>” </a:t>
            </a:r>
            <a:r>
              <a:rPr lang="en-US" sz="2400" b="1" dirty="0" err="1" smtClean="0"/>
              <a:t>i</a:t>
            </a:r>
            <a:r>
              <a:rPr lang="en-US" sz="2400" b="1" dirty="0" smtClean="0"/>
              <a:t> DAE, </a:t>
            </a:r>
            <a:r>
              <a:rPr lang="en-US" sz="2400" b="1" dirty="0" err="1" smtClean="0"/>
              <a:t>soprattutto</a:t>
            </a:r>
            <a:r>
              <a:rPr lang="en-US" sz="2400" b="1" dirty="0" smtClean="0"/>
              <a:t> in </a:t>
            </a:r>
            <a:r>
              <a:rPr lang="en-US" sz="2400" b="1" dirty="0" err="1" smtClean="0"/>
              <a:t>luoghi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pubblici</a:t>
            </a:r>
            <a:r>
              <a:rPr lang="en-US" sz="2400" b="1" dirty="0" smtClean="0"/>
              <a:t> e </a:t>
            </a:r>
            <a:r>
              <a:rPr lang="en-US" sz="2400" b="1" dirty="0" err="1" smtClean="0"/>
              <a:t>accessibili</a:t>
            </a:r>
            <a:r>
              <a:rPr lang="en-US" sz="2400" b="1" dirty="0" smtClean="0"/>
              <a:t> 24h al </a:t>
            </a:r>
            <a:r>
              <a:rPr lang="en-US" sz="2400" b="1" dirty="0" err="1" smtClean="0"/>
              <a:t>giorno</a:t>
            </a:r>
            <a:r>
              <a:rPr lang="en-US" sz="2400" b="1" dirty="0" smtClean="0"/>
              <a:t> 365 </a:t>
            </a:r>
            <a:r>
              <a:rPr lang="en-US" sz="2400" b="1" dirty="0" err="1" smtClean="0"/>
              <a:t>giorni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all’anno</a:t>
            </a:r>
            <a:r>
              <a:rPr lang="en-US" sz="2400" b="1" dirty="0" smtClean="0"/>
              <a:t>. </a:t>
            </a:r>
          </a:p>
        </p:txBody>
      </p:sp>
      <p:pic>
        <p:nvPicPr>
          <p:cNvPr id="6" name="Picture 5" descr="1506910_10205077968122880_1931102341550036641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795" y="2484092"/>
            <a:ext cx="7167446" cy="38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25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21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948" y="401347"/>
            <a:ext cx="3723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Le </a:t>
            </a:r>
            <a:r>
              <a:rPr lang="en-US" sz="5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soluzioni</a:t>
            </a:r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: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90491" y="1469293"/>
            <a:ext cx="874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Never give up, </a:t>
            </a:r>
            <a:r>
              <a:rPr lang="en-US" sz="3600" b="1" dirty="0" err="1" smtClean="0">
                <a:solidFill>
                  <a:srgbClr val="000000"/>
                </a:solidFill>
              </a:rPr>
              <a:t>mai</a:t>
            </a:r>
            <a:r>
              <a:rPr lang="en-US" sz="3600" b="1" dirty="0" smtClean="0">
                <a:solidFill>
                  <a:srgbClr val="000000"/>
                </a:solidFill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</a:rPr>
              <a:t>arrendersi</a:t>
            </a:r>
            <a:r>
              <a:rPr lang="en-US" sz="3600" b="1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7" name="Picture 6" descr="foto2-e1372614405275-1024x7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0601" y="2937217"/>
            <a:ext cx="3947501" cy="2945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entusiasmo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664" y="906563"/>
            <a:ext cx="2262438" cy="171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AE-calambrone1-1024x46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19" y="2422576"/>
            <a:ext cx="5351057" cy="241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253204_3614340791184_534242925_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7991" y="4134659"/>
            <a:ext cx="3016432" cy="2262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497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22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948" y="284363"/>
            <a:ext cx="3723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Le </a:t>
            </a:r>
            <a:r>
              <a:rPr lang="en-US" sz="54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soluzioni</a:t>
            </a:r>
            <a:r>
              <a:rPr lang="en-US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: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27" y="1378225"/>
            <a:ext cx="874417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Continuare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formare</a:t>
            </a:r>
            <a:r>
              <a:rPr lang="en-US" sz="2400" b="1" dirty="0" smtClean="0"/>
              <a:t> e in-</a:t>
            </a:r>
            <a:r>
              <a:rPr lang="en-US" sz="2400" b="1" dirty="0" err="1" smtClean="0"/>
              <a:t>formare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partendo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gente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comune</a:t>
            </a:r>
            <a:r>
              <a:rPr lang="en-US" sz="2400" b="1" dirty="0" smtClean="0"/>
              <a:t>. Non “</a:t>
            </a:r>
            <a:r>
              <a:rPr lang="en-US" sz="2400" b="1" dirty="0" err="1" smtClean="0"/>
              <a:t>soccorritori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professionisti</a:t>
            </a:r>
            <a:r>
              <a:rPr lang="en-US" sz="2400" b="1" dirty="0" smtClean="0"/>
              <a:t>”, ma </a:t>
            </a:r>
            <a:r>
              <a:rPr lang="en-US" sz="2400" b="1" dirty="0" err="1" smtClean="0"/>
              <a:t>pasticceri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insegnanti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casalinghe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ingegneri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sappiano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intervenire</a:t>
            </a:r>
            <a:r>
              <a:rPr lang="en-US" sz="2400" b="1" dirty="0" smtClean="0"/>
              <a:t> in </a:t>
            </a:r>
            <a:r>
              <a:rPr lang="en-US" sz="2400" b="1" dirty="0" err="1" smtClean="0"/>
              <a:t>caso</a:t>
            </a:r>
            <a:r>
              <a:rPr lang="en-US" sz="2400" b="1" dirty="0" smtClean="0"/>
              <a:t> di </a:t>
            </a:r>
            <a:r>
              <a:rPr lang="en-US" sz="2400" b="1" dirty="0" err="1" smtClean="0"/>
              <a:t>necessità</a:t>
            </a:r>
            <a:r>
              <a:rPr lang="en-US" sz="2400" b="1" dirty="0" smtClean="0"/>
              <a:t>. </a:t>
            </a:r>
          </a:p>
        </p:txBody>
      </p:sp>
      <p:pic>
        <p:nvPicPr>
          <p:cNvPr id="12" name="Picture 11" descr="10409312_10205071950612446_7669554804874060817_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86"/>
          <a:stretch/>
        </p:blipFill>
        <p:spPr>
          <a:xfrm>
            <a:off x="647700" y="2857674"/>
            <a:ext cx="2894608" cy="34810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6742" y="3743030"/>
            <a:ext cx="4411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DAL BASSO VERSO L’ALTO</a:t>
            </a:r>
            <a:endParaRPr lang="en-US" sz="4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Soluzioni………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2" descr="C:\Users\CecchiniCuore Onlus\Desktop\FOTOSIENA\IMG_21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7404" y="1600200"/>
            <a:ext cx="2545854" cy="4525963"/>
          </a:xfrm>
          <a:prstGeom prst="rect">
            <a:avLst/>
          </a:prstGeom>
          <a:noFill/>
        </p:spPr>
      </p:pic>
      <p:pic>
        <p:nvPicPr>
          <p:cNvPr id="2051" name="Picture 3" descr="C:\Users\CecchiniCuore Onlus\Desktop\FOTOSIENA\IMG_21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3850" y="1417638"/>
            <a:ext cx="4178272" cy="417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Soluzioni…</a:t>
            </a:r>
            <a:r>
              <a:rPr lang="it-IT" dirty="0" smtClean="0"/>
              <a:t>..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074" name="Picture 2" descr="C:\Users\CecchiniCuore Onlus\Desktop\FOTOSIENA\IMG_21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4139969" cy="4139969"/>
          </a:xfrm>
          <a:prstGeom prst="rect">
            <a:avLst/>
          </a:prstGeom>
          <a:noFill/>
        </p:spPr>
      </p:pic>
      <p:pic>
        <p:nvPicPr>
          <p:cNvPr id="3075" name="Picture 3" descr="C:\Users\CecchiniCuore Onlus\Desktop\FOTOSIENA\FCDB730E-40DE-41FF-A407-B26FE8F5E4D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3731" y="1524992"/>
            <a:ext cx="2669613" cy="4215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098" name="Picture 2" descr="C:\Users\CecchiniCuore Onlus\Desktop\FOTOSIENA\IMG_2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505" y="1828801"/>
            <a:ext cx="4343122" cy="4204738"/>
          </a:xfrm>
          <a:prstGeom prst="rect">
            <a:avLst/>
          </a:prstGeom>
          <a:noFill/>
        </p:spPr>
      </p:pic>
      <p:pic>
        <p:nvPicPr>
          <p:cNvPr id="4099" name="Picture 3" descr="C:\Users\CecchiniCuore Onlus\Desktop\FOTOSIENA\IMG_23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2627" y="2427317"/>
            <a:ext cx="3921604" cy="294120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809702" y="535862"/>
            <a:ext cx="4015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err="1" smtClean="0"/>
              <a:t>Soluzioni……</a:t>
            </a:r>
            <a:r>
              <a:rPr lang="it-IT" sz="5400" dirty="0" smtClean="0"/>
              <a:t>..</a:t>
            </a:r>
            <a:endParaRPr lang="it-IT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122" name="Picture 2" descr="C:\Users\CecchiniCuore Onlus\Desktop\FOTOSIENA\IMG_25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4586"/>
            <a:ext cx="3739804" cy="6437489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3860059" y="1729047"/>
            <a:ext cx="48267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/>
              <a:t>Il </a:t>
            </a:r>
            <a:r>
              <a:rPr lang="it-IT" sz="4400" dirty="0" err="1" smtClean="0"/>
              <a:t>primo…</a:t>
            </a:r>
            <a:r>
              <a:rPr lang="it-IT" sz="4400" dirty="0" smtClean="0"/>
              <a:t>..</a:t>
            </a:r>
          </a:p>
          <a:p>
            <a:endParaRPr lang="it-IT" sz="4400" dirty="0" smtClean="0"/>
          </a:p>
          <a:p>
            <a:endParaRPr lang="it-IT" sz="4400" dirty="0" smtClean="0"/>
          </a:p>
          <a:p>
            <a:r>
              <a:rPr lang="it-IT" sz="4400" dirty="0" smtClean="0"/>
              <a:t>DAE “storto” al </a:t>
            </a:r>
          </a:p>
          <a:p>
            <a:r>
              <a:rPr lang="it-IT" sz="4400" dirty="0" smtClean="0"/>
              <a:t>mondo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27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erSensei.psd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0" y="0"/>
            <a:ext cx="9323622" cy="6962573"/>
          </a:xfrm>
          <a:prstGeom prst="rect">
            <a:avLst/>
          </a:prstGeom>
        </p:spPr>
      </p:pic>
      <p:pic>
        <p:nvPicPr>
          <p:cNvPr id="3" name="Picture 2" descr="Love_heart-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761" y="1094216"/>
            <a:ext cx="4421851" cy="4355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944" y="2797064"/>
            <a:ext cx="3816850" cy="38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305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-12958"/>
            <a:ext cx="9184104" cy="696257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26" y="2005242"/>
            <a:ext cx="5213208" cy="381502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r>
              <a:rPr lang="it-IT" b="1" dirty="0" smtClean="0"/>
              <a:t>Formare </a:t>
            </a:r>
            <a:r>
              <a:rPr lang="it-IT" b="1" dirty="0"/>
              <a:t>pochi </a:t>
            </a:r>
            <a:endParaRPr lang="it-IT" b="1" dirty="0" smtClean="0"/>
          </a:p>
          <a:p>
            <a:pPr algn="ctr">
              <a:buNone/>
            </a:pPr>
            <a:r>
              <a:rPr lang="it-IT" b="1" dirty="0"/>
              <a:t>e</a:t>
            </a:r>
            <a:r>
              <a:rPr lang="it-IT" b="1" dirty="0" smtClean="0"/>
              <a:t>ccellenti rianimatori</a:t>
            </a:r>
          </a:p>
          <a:p>
            <a:pPr algn="ctr">
              <a:buNone/>
            </a:pPr>
            <a:r>
              <a:rPr lang="it-IT" b="1" dirty="0" smtClean="0"/>
              <a:t>VS</a:t>
            </a:r>
            <a:endParaRPr lang="it-IT" b="1" dirty="0"/>
          </a:p>
          <a:p>
            <a:pPr algn="ctr">
              <a:buNone/>
            </a:pPr>
            <a:r>
              <a:rPr lang="it-IT" b="1" dirty="0" smtClean="0"/>
              <a:t>In-FORMARE </a:t>
            </a:r>
            <a:r>
              <a:rPr lang="it-IT" b="1" dirty="0"/>
              <a:t>il maggior numero di persone possibile</a:t>
            </a:r>
          </a:p>
          <a:p>
            <a:pPr>
              <a:lnSpc>
                <a:spcPct val="80000"/>
              </a:lnSpc>
            </a:pPr>
            <a:endParaRPr lang="it-IT" dirty="0"/>
          </a:p>
          <a:p>
            <a:pPr>
              <a:lnSpc>
                <a:spcPct val="80000"/>
              </a:lnSpc>
            </a:pPr>
            <a:endParaRPr lang="it-IT" dirty="0"/>
          </a:p>
        </p:txBody>
      </p:sp>
      <p:pic>
        <p:nvPicPr>
          <p:cNvPr id="5" name="Picture 4" descr="image-1024x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9663" y="2294430"/>
            <a:ext cx="3815021" cy="3815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34180" y="656964"/>
            <a:ext cx="8643922" cy="15388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Formazione o informazione?</a:t>
            </a:r>
          </a:p>
          <a:p>
            <a:pPr algn="ctr"/>
            <a:endParaRPr lang="en-US" sz="4000" dirty="0">
              <a:solidFill>
                <a:srgbClr val="4A19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49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64386" y="1772556"/>
            <a:ext cx="5213208" cy="381502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dirty="0">
                <a:solidFill>
                  <a:srgbClr val="000000"/>
                </a:solidFill>
              </a:rPr>
              <a:t>Riconoscimento dell’arresto cardiaco</a:t>
            </a:r>
          </a:p>
          <a:p>
            <a:pPr marL="0" indent="0" algn="r">
              <a:buNone/>
            </a:pPr>
            <a:r>
              <a:rPr lang="it-IT" dirty="0">
                <a:solidFill>
                  <a:srgbClr val="000000"/>
                </a:solidFill>
              </a:rPr>
              <a:t>Attivazione del 118</a:t>
            </a:r>
          </a:p>
          <a:p>
            <a:pPr marL="0" indent="0" algn="r">
              <a:buNone/>
            </a:pPr>
            <a:r>
              <a:rPr lang="it-IT" dirty="0">
                <a:solidFill>
                  <a:srgbClr val="000000"/>
                </a:solidFill>
              </a:rPr>
              <a:t>Massaggio cardiaco</a:t>
            </a:r>
          </a:p>
          <a:p>
            <a:pPr marL="0" indent="0" algn="r">
              <a:buNone/>
            </a:pPr>
            <a:r>
              <a:rPr lang="it-IT" dirty="0">
                <a:solidFill>
                  <a:srgbClr val="000000"/>
                </a:solidFill>
              </a:rPr>
              <a:t>Uso del DAE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539773" y="412410"/>
            <a:ext cx="864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Formare… su cosa</a:t>
            </a:r>
            <a:r>
              <a:rPr lang="it-IT" sz="54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?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pic>
        <p:nvPicPr>
          <p:cNvPr id="11" name="Picture 10" descr="Senza titolo-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1296" y="1930160"/>
            <a:ext cx="442620" cy="442620"/>
          </a:xfrm>
          <a:prstGeom prst="rect">
            <a:avLst/>
          </a:prstGeom>
        </p:spPr>
      </p:pic>
      <p:pic>
        <p:nvPicPr>
          <p:cNvPr id="12" name="Picture 11" descr="Senza titolo-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8005" y="2923549"/>
            <a:ext cx="442620" cy="442620"/>
          </a:xfrm>
          <a:prstGeom prst="rect">
            <a:avLst/>
          </a:prstGeom>
        </p:spPr>
      </p:pic>
      <p:pic>
        <p:nvPicPr>
          <p:cNvPr id="13" name="Picture 12" descr="Senza titolo-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8005" y="3486290"/>
            <a:ext cx="442620" cy="442620"/>
          </a:xfrm>
          <a:prstGeom prst="rect">
            <a:avLst/>
          </a:prstGeom>
        </p:spPr>
      </p:pic>
      <p:pic>
        <p:nvPicPr>
          <p:cNvPr id="14" name="Picture 13" descr="Senza titolo-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9281" y="4102658"/>
            <a:ext cx="442620" cy="442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5788">
            <a:off x="86133" y="2600638"/>
            <a:ext cx="6017148" cy="24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17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7217" y="2839649"/>
            <a:ext cx="5213208" cy="3815021"/>
          </a:xfrm>
        </p:spPr>
        <p:txBody>
          <a:bodyPr>
            <a:normAutofit/>
          </a:bodyPr>
          <a:lstStyle/>
          <a:p>
            <a:r>
              <a:rPr lang="it-IT" sz="2800" b="1" dirty="0" smtClean="0"/>
              <a:t>Durata: quante </a:t>
            </a:r>
            <a:r>
              <a:rPr lang="it-IT" sz="2800" b="1" dirty="0"/>
              <a:t>ore?</a:t>
            </a:r>
          </a:p>
          <a:p>
            <a:r>
              <a:rPr lang="it-IT" sz="2800" b="1" dirty="0"/>
              <a:t>Dove tenere i corsi ?</a:t>
            </a:r>
          </a:p>
          <a:p>
            <a:r>
              <a:rPr lang="it-IT" sz="2800" b="1" dirty="0"/>
              <a:t>Rapporto docente/discenti</a:t>
            </a:r>
          </a:p>
          <a:p>
            <a:r>
              <a:rPr lang="it-IT" sz="2800" b="1" dirty="0"/>
              <a:t>Corsi a pagamento?</a:t>
            </a:r>
          </a:p>
          <a:p>
            <a:r>
              <a:rPr lang="it-IT" sz="2800" b="1" dirty="0"/>
              <a:t>Accreditamento dei corsi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17217" y="409190"/>
            <a:ext cx="86439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Corsi BLSD…</a:t>
            </a:r>
          </a:p>
          <a:p>
            <a:pPr algn="ctr"/>
            <a:r>
              <a:rPr lang="it-IT" sz="54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m</a:t>
            </a:r>
            <a:r>
              <a:rPr lang="it-IT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a… che </a:t>
            </a:r>
            <a:r>
              <a:rPr lang="it-IT" sz="54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tipo di corsi </a:t>
            </a:r>
            <a:r>
              <a:rPr lang="it-IT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BLSD?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pic>
        <p:nvPicPr>
          <p:cNvPr id="6" name="Picture 5" descr="1528493_10201967881772665_121094287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2192" y="2163517"/>
            <a:ext cx="4165910" cy="4165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1648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pic>
        <p:nvPicPr>
          <p:cNvPr id="5" name="Picture 4" descr="corso-Blsd-CSI.pdf-2-810x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39548">
            <a:off x="431973" y="2073372"/>
            <a:ext cx="3247812" cy="4105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90149" y="1535750"/>
            <a:ext cx="5836810" cy="498175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it-IT" sz="2400" dirty="0"/>
              <a:t>Corsi di 3 ore GRATUITI</a:t>
            </a:r>
          </a:p>
          <a:p>
            <a:pPr marL="0" indent="0" algn="r">
              <a:buNone/>
            </a:pPr>
            <a:r>
              <a:rPr lang="it-IT" sz="2400" dirty="0"/>
              <a:t>Molta teoria</a:t>
            </a:r>
          </a:p>
          <a:p>
            <a:pPr marL="0" indent="0" algn="r">
              <a:buNone/>
            </a:pPr>
            <a:r>
              <a:rPr lang="it-IT" sz="2400" dirty="0"/>
              <a:t>Molti filmati</a:t>
            </a:r>
          </a:p>
          <a:p>
            <a:pPr marL="0" indent="0" algn="r">
              <a:buNone/>
            </a:pPr>
            <a:r>
              <a:rPr lang="it-IT" sz="2400" dirty="0"/>
              <a:t>Prova di massaggio cardiaco</a:t>
            </a:r>
          </a:p>
          <a:p>
            <a:pPr marL="0" indent="0" algn="r">
              <a:buNone/>
            </a:pPr>
            <a:r>
              <a:rPr lang="it-IT" sz="2400" dirty="0"/>
              <a:t>Corsi nelle scuola, fabbriche, centri sportivi</a:t>
            </a:r>
          </a:p>
          <a:p>
            <a:pPr marL="0" indent="0" algn="r">
              <a:buNone/>
            </a:pPr>
            <a:r>
              <a:rPr lang="it-IT" sz="2400" dirty="0"/>
              <a:t>Corsi per strada, </a:t>
            </a:r>
            <a:r>
              <a:rPr lang="it-IT" sz="2400" dirty="0" smtClean="0"/>
              <a:t>nelle sagre, scuole teatri… perfino balere!</a:t>
            </a:r>
            <a:endParaRPr lang="it-IT" sz="2400" dirty="0"/>
          </a:p>
          <a:p>
            <a:pPr marL="0" indent="0" algn="r">
              <a:buNone/>
            </a:pPr>
            <a:r>
              <a:rPr lang="it-IT" sz="2400" dirty="0"/>
              <a:t>Sito 500.000 visitatori</a:t>
            </a:r>
          </a:p>
          <a:p>
            <a:pPr marL="0" indent="0" algn="r">
              <a:buNone/>
            </a:pPr>
            <a:r>
              <a:rPr lang="it-IT" sz="2400" dirty="0" err="1"/>
              <a:t>Skype</a:t>
            </a:r>
            <a:endParaRPr lang="it-IT" sz="2400" dirty="0"/>
          </a:p>
          <a:p>
            <a:pPr marL="0" indent="0" algn="r">
              <a:buNone/>
            </a:pPr>
            <a:r>
              <a:rPr lang="it-IT" sz="2400" dirty="0" err="1"/>
              <a:t>Facebook</a:t>
            </a:r>
            <a:endParaRPr lang="it-IT" sz="2400" dirty="0"/>
          </a:p>
          <a:p>
            <a:pPr marL="0" indent="0" algn="r">
              <a:buNone/>
            </a:pPr>
            <a:r>
              <a:rPr lang="it-IT" sz="2400" dirty="0"/>
              <a:t>Giornali e TV locali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66068" y="354670"/>
            <a:ext cx="864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La nostra campagna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pic>
        <p:nvPicPr>
          <p:cNvPr id="11" name="Picture 10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0661" y="1524221"/>
            <a:ext cx="442620" cy="442620"/>
          </a:xfrm>
          <a:prstGeom prst="rect">
            <a:avLst/>
          </a:prstGeom>
        </p:spPr>
      </p:pic>
      <p:pic>
        <p:nvPicPr>
          <p:cNvPr id="12" name="Picture 11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7370" y="2000265"/>
            <a:ext cx="442620" cy="442620"/>
          </a:xfrm>
          <a:prstGeom prst="rect">
            <a:avLst/>
          </a:prstGeom>
        </p:spPr>
      </p:pic>
      <p:pic>
        <p:nvPicPr>
          <p:cNvPr id="15" name="Picture 14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8646" y="2459597"/>
            <a:ext cx="442620" cy="442620"/>
          </a:xfrm>
          <a:prstGeom prst="rect">
            <a:avLst/>
          </a:prstGeom>
        </p:spPr>
      </p:pic>
      <p:pic>
        <p:nvPicPr>
          <p:cNvPr id="14" name="Picture 13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8646" y="2902217"/>
            <a:ext cx="442620" cy="442620"/>
          </a:xfrm>
          <a:prstGeom prst="rect">
            <a:avLst/>
          </a:prstGeom>
        </p:spPr>
      </p:pic>
      <p:pic>
        <p:nvPicPr>
          <p:cNvPr id="18" name="Picture 17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8646" y="4556187"/>
            <a:ext cx="442620" cy="442620"/>
          </a:xfrm>
          <a:prstGeom prst="rect">
            <a:avLst/>
          </a:prstGeom>
        </p:spPr>
      </p:pic>
      <p:pic>
        <p:nvPicPr>
          <p:cNvPr id="16" name="Picture 15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8646" y="3344837"/>
            <a:ext cx="442620" cy="442620"/>
          </a:xfrm>
          <a:prstGeom prst="rect">
            <a:avLst/>
          </a:prstGeom>
        </p:spPr>
      </p:pic>
      <p:pic>
        <p:nvPicPr>
          <p:cNvPr id="17" name="Picture 16" descr="Senza titolo-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8646" y="3779327"/>
            <a:ext cx="442620" cy="442620"/>
          </a:xfrm>
          <a:prstGeom prst="rect">
            <a:avLst/>
          </a:prstGeom>
        </p:spPr>
      </p:pic>
      <p:pic>
        <p:nvPicPr>
          <p:cNvPr id="21" name="Picture 20" descr="Senza titolo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8646" y="5884047"/>
            <a:ext cx="442620" cy="442620"/>
          </a:xfrm>
          <a:prstGeom prst="rect">
            <a:avLst/>
          </a:prstGeom>
        </p:spPr>
      </p:pic>
      <p:pic>
        <p:nvPicPr>
          <p:cNvPr id="20" name="Picture 19" descr="Senza titolo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8646" y="5441427"/>
            <a:ext cx="442620" cy="442620"/>
          </a:xfrm>
          <a:prstGeom prst="rect">
            <a:avLst/>
          </a:prstGeom>
        </p:spPr>
      </p:pic>
      <p:pic>
        <p:nvPicPr>
          <p:cNvPr id="19" name="Picture 18" descr="Senza titolo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8646" y="4998807"/>
            <a:ext cx="442620" cy="4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43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4FD8-FFFC-B34D-B7E5-917B0567872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C:\Users\CecchiniCuore Onlus\Desktop\FOTOSIENA\26469B7A-B7F3-40E0-842D-42BD24791D9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800" y="30162"/>
            <a:ext cx="6096000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-352334" y="1051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544" y="1611822"/>
            <a:ext cx="5213208" cy="38150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800" b="1" dirty="0" smtClean="0"/>
              <a:t> 12.000 </a:t>
            </a:r>
            <a:r>
              <a:rPr lang="it-IT" sz="2800" b="1" dirty="0"/>
              <a:t>first </a:t>
            </a:r>
            <a:r>
              <a:rPr lang="it-IT" sz="2800" b="1" dirty="0" err="1"/>
              <a:t>responders</a:t>
            </a:r>
            <a:endParaRPr lang="it-IT" sz="2800" b="1" dirty="0"/>
          </a:p>
          <a:p>
            <a:r>
              <a:rPr lang="it-IT" sz="2800" b="1" dirty="0" smtClean="0"/>
              <a:t>420 </a:t>
            </a:r>
            <a:r>
              <a:rPr lang="it-IT" sz="2800" b="1" dirty="0"/>
              <a:t>corsi gratuiti</a:t>
            </a:r>
          </a:p>
          <a:p>
            <a:r>
              <a:rPr lang="it-IT" sz="2800" b="1" dirty="0" smtClean="0"/>
              <a:t>426 </a:t>
            </a:r>
            <a:r>
              <a:rPr lang="it-IT" sz="2800" b="1" dirty="0"/>
              <a:t>DAE installati all’esterno degli edifici</a:t>
            </a:r>
          </a:p>
          <a:p>
            <a:pPr>
              <a:buNone/>
            </a:pPr>
            <a:r>
              <a:rPr lang="it-IT" sz="2800" b="1" dirty="0" smtClean="0"/>
              <a:t>QUATTRO  atti </a:t>
            </a:r>
          </a:p>
          <a:p>
            <a:pPr marL="0" indent="0">
              <a:buNone/>
            </a:pPr>
            <a:r>
              <a:rPr lang="it-IT" sz="2800" b="1" dirty="0"/>
              <a:t> </a:t>
            </a:r>
            <a:r>
              <a:rPr lang="it-IT" sz="2800" b="1" dirty="0" smtClean="0"/>
              <a:t>   di </a:t>
            </a:r>
            <a:r>
              <a:rPr lang="it-IT" sz="2800" b="1" dirty="0"/>
              <a:t>vandalismo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17217" y="224757"/>
            <a:ext cx="864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Risultati in 10 anni 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pic>
        <p:nvPicPr>
          <p:cNvPr id="8" name="Picture 7" descr="foto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68"/>
          <a:stretch/>
        </p:blipFill>
        <p:spPr>
          <a:xfrm>
            <a:off x="3258255" y="3254787"/>
            <a:ext cx="2553923" cy="3209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G_2015-1024x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8169">
            <a:off x="5403665" y="1419569"/>
            <a:ext cx="3468854" cy="3468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270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01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 err="1"/>
              <a:t>Modelli</a:t>
            </a:r>
            <a:r>
              <a:rPr lang="en-US" sz="2400" dirty="0"/>
              <a:t> </a:t>
            </a:r>
            <a:r>
              <a:rPr lang="en-US" sz="2400" dirty="0" err="1"/>
              <a:t>territoriali</a:t>
            </a:r>
            <a:r>
              <a:rPr lang="en-US" sz="2400" dirty="0"/>
              <a:t> di </a:t>
            </a:r>
            <a:r>
              <a:rPr lang="en-US" sz="2400" dirty="0" err="1"/>
              <a:t>soccorso</a:t>
            </a:r>
            <a:r>
              <a:rPr lang="en-US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/>
              <a:t>errori</a:t>
            </a:r>
            <a:r>
              <a:rPr lang="en-US" sz="2400" dirty="0"/>
              <a:t> del </a:t>
            </a:r>
            <a:r>
              <a:rPr lang="en-US" sz="2400" dirty="0" err="1"/>
              <a:t>passato</a:t>
            </a:r>
            <a:r>
              <a:rPr lang="en-US" sz="2400" dirty="0"/>
              <a:t> </a:t>
            </a:r>
            <a:r>
              <a:rPr lang="en-US" sz="2400" dirty="0" smtClean="0"/>
              <a:t>per </a:t>
            </a:r>
            <a:r>
              <a:rPr lang="en-US" sz="2400" dirty="0" err="1" smtClean="0"/>
              <a:t>migliorare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futuro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63012"/>
            <a:ext cx="87053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362844" y="1"/>
            <a:ext cx="9506844" cy="696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erSensei.psd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3" t="23565" r="10295" b="21977"/>
          <a:stretch/>
        </p:blipFill>
        <p:spPr>
          <a:xfrm>
            <a:off x="-409" y="5003"/>
            <a:ext cx="9184104" cy="6962573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29624" y="2204611"/>
            <a:ext cx="5213208" cy="3815021"/>
          </a:xfrm>
        </p:spPr>
        <p:txBody>
          <a:bodyPr>
            <a:normAutofit/>
          </a:bodyPr>
          <a:lstStyle/>
          <a:p>
            <a:r>
              <a:rPr lang="it-IT" sz="2800" b="1" dirty="0" smtClean="0"/>
              <a:t>OLTRE IL 50</a:t>
            </a:r>
            <a:r>
              <a:rPr lang="it-IT" sz="2800" b="1" dirty="0"/>
              <a:t>% delle scuole </a:t>
            </a:r>
            <a:endParaRPr lang="it-IT" sz="2800" b="1" dirty="0" smtClean="0"/>
          </a:p>
          <a:p>
            <a:pPr marL="0" indent="0">
              <a:buNone/>
            </a:pPr>
            <a:r>
              <a:rPr lang="it-IT" sz="2800" b="1" dirty="0"/>
              <a:t> </a:t>
            </a:r>
            <a:r>
              <a:rPr lang="it-IT" sz="2800" b="1" dirty="0" smtClean="0"/>
              <a:t>    </a:t>
            </a:r>
            <a:r>
              <a:rPr lang="it-IT" sz="2800" b="1" dirty="0" err="1" smtClean="0"/>
              <a:t>cardioprotette</a:t>
            </a:r>
            <a:endParaRPr lang="it-IT" sz="2800" b="1" dirty="0"/>
          </a:p>
          <a:p>
            <a:r>
              <a:rPr lang="it-IT" sz="2800" b="1" dirty="0"/>
              <a:t>DAE in bicicletta</a:t>
            </a:r>
          </a:p>
          <a:p>
            <a:r>
              <a:rPr lang="it-IT" sz="2800" b="1" dirty="0" err="1" smtClean="0"/>
              <a:t>AEDrone</a:t>
            </a:r>
            <a:endParaRPr lang="it-IT" sz="2800" b="1" dirty="0" smtClean="0"/>
          </a:p>
          <a:p>
            <a:r>
              <a:rPr lang="it-IT" sz="2800" b="1" dirty="0" smtClean="0"/>
              <a:t>13 DAE all’aeroporto</a:t>
            </a:r>
          </a:p>
          <a:p>
            <a:r>
              <a:rPr lang="it-IT" sz="2800" b="1" dirty="0" smtClean="0"/>
              <a:t>1 DAE alla stazione  </a:t>
            </a:r>
          </a:p>
          <a:p>
            <a:r>
              <a:rPr lang="it-IT" sz="2800" b="1" dirty="0" smtClean="0"/>
              <a:t>ETC </a:t>
            </a:r>
            <a:r>
              <a:rPr lang="it-IT" sz="2800" b="1" dirty="0" err="1" smtClean="0"/>
              <a:t>ETC…</a:t>
            </a:r>
            <a:r>
              <a:rPr lang="it-IT" sz="2800" b="1" dirty="0" smtClean="0"/>
              <a:t>.</a:t>
            </a:r>
            <a:endParaRPr lang="it-IT" sz="2800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232C-08F3-AF42-B8B6-AFDFD8BAE0D9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17217" y="401347"/>
            <a:ext cx="864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4A1952"/>
                </a:solidFill>
              </a:rPr>
              <a:t>Risultati in 10 anni </a:t>
            </a:r>
            <a:endParaRPr lang="en-US" sz="5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4A1952"/>
              </a:solidFill>
            </a:endParaRPr>
          </a:p>
        </p:txBody>
      </p:sp>
      <p:pic>
        <p:nvPicPr>
          <p:cNvPr id="5" name="Picture 4" descr="IMG_2057-1024x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2293" y="1604322"/>
            <a:ext cx="4645809" cy="4645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570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7384</TotalTime>
  <Words>656</Words>
  <Application>Microsoft Office PowerPoint</Application>
  <PresentationFormat>Presentazione su schermo (4:3)</PresentationFormat>
  <Paragraphs>147</Paragraphs>
  <Slides>27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9" baseType="lpstr">
      <vt:lpstr>Office Theme</vt:lpstr>
      <vt:lpstr>Acrobat Document</vt:lpstr>
      <vt:lpstr>Diapositiva 1</vt:lpstr>
      <vt:lpstr>Diapositiva 2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Diapositiva 7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Diapositiva 12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Modelli territoriali di soccorso:  gli errori del passato per migliorare il futuro</vt:lpstr>
      <vt:lpstr>Soluzioni………</vt:lpstr>
      <vt:lpstr>Soluzioni…..</vt:lpstr>
      <vt:lpstr>Diapositiva 25</vt:lpstr>
      <vt:lpstr>Diapositiva 26</vt:lpstr>
      <vt:lpstr>Modelli territoriali di soccorso:  gli errori del passato per migliorare il futuro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</dc:creator>
  <cp:lastModifiedBy>CecchiniCuore Onlus</cp:lastModifiedBy>
  <cp:revision>68</cp:revision>
  <dcterms:created xsi:type="dcterms:W3CDTF">2013-11-29T09:05:40Z</dcterms:created>
  <dcterms:modified xsi:type="dcterms:W3CDTF">2017-12-18T10:28:17Z</dcterms:modified>
</cp:coreProperties>
</file>